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8636000" cy="6477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7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777204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31640" y="3477600"/>
            <a:ext cx="777204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414320" y="1515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31640" y="3477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414320" y="3477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250236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059640" y="1515600"/>
            <a:ext cx="250236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687280" y="1515600"/>
            <a:ext cx="250236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31640" y="3477600"/>
            <a:ext cx="250236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059640" y="3477600"/>
            <a:ext cx="250236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687280" y="3477600"/>
            <a:ext cx="250236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31640" y="1515600"/>
            <a:ext cx="7772040" cy="375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7772040" cy="3756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3792600" cy="3756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414320" y="1515600"/>
            <a:ext cx="3792600" cy="3756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31640" y="258120"/>
            <a:ext cx="7772040" cy="501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414320" y="1515600"/>
            <a:ext cx="3792600" cy="3756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31640" y="3477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3792600" cy="3756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414320" y="1515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414320" y="3477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414320" y="1515600"/>
            <a:ext cx="379260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31640" y="3477600"/>
            <a:ext cx="7772040" cy="1791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31640" y="258120"/>
            <a:ext cx="7772040" cy="1081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31640" y="1515600"/>
            <a:ext cx="7772040" cy="3756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 1"/>
          <p:cNvSpPr/>
          <p:nvPr/>
        </p:nvSpPr>
        <p:spPr>
          <a:xfrm>
            <a:off x="5029200" y="5394960"/>
            <a:ext cx="2926080" cy="3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39" name="CustomShape 2"/>
          <p:cNvSpPr/>
          <p:nvPr/>
        </p:nvSpPr>
        <p:spPr>
          <a:xfrm>
            <a:off x="688588" y="1364820"/>
            <a:ext cx="7430040" cy="2283480"/>
          </a:xfrm>
          <a:prstGeom prst="rect">
            <a:avLst/>
          </a:prstGeom>
          <a:noFill/>
          <a:ln w="128160">
            <a:solidFill>
              <a:srgbClr val="F9A87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4080" tIns="109080" rIns="154080" bIns="109080"/>
          <a:lstStyle/>
          <a:p>
            <a:pPr>
              <a:lnSpc>
                <a:spcPct val="150000"/>
              </a:lnSpc>
            </a:pPr>
            <a:r>
              <a:rPr lang="en-US" sz="2400" b="1" i="1" strike="noStrike" spc="-1" dirty="0">
                <a:solidFill>
                  <a:srgbClr val="000000"/>
                </a:solidFill>
                <a:latin typeface="Lato Light"/>
                <a:ea typeface="DejaVu Sans"/>
              </a:rPr>
              <a:t>Maximum Likelihood Estimation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i="1" strike="noStrike" spc="-1" dirty="0">
                <a:solidFill>
                  <a:srgbClr val="000000"/>
                </a:solidFill>
                <a:latin typeface="Lato Light"/>
                <a:ea typeface="DejaVu Sans"/>
              </a:rPr>
              <a:t>                         for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i="1" strike="noStrike" spc="-1" dirty="0">
                <a:solidFill>
                  <a:srgbClr val="000000"/>
                </a:solidFill>
                <a:latin typeface="Lato Light"/>
                <a:ea typeface="DejaVu Sans"/>
              </a:rPr>
              <a:t>                                SDEs with Multiplicative Noise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1097280" y="3970440"/>
            <a:ext cx="6489720" cy="123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Speaker: Xiaoqian Chen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Adviser:  Timofeyev Ilya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Nov, 2018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D9E731-A2FA-44F5-A516-92D361114A1A}"/>
              </a:ext>
            </a:extLst>
          </p:cNvPr>
          <p:cNvSpPr/>
          <p:nvPr/>
        </p:nvSpPr>
        <p:spPr>
          <a:xfrm>
            <a:off x="6560288" y="1506917"/>
            <a:ext cx="1552354" cy="15605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5AB93-8C93-4FCA-A4DE-F3EBB74D4F4A}"/>
              </a:ext>
            </a:extLst>
          </p:cNvPr>
          <p:cNvSpPr/>
          <p:nvPr/>
        </p:nvSpPr>
        <p:spPr>
          <a:xfrm>
            <a:off x="6597503" y="3338623"/>
            <a:ext cx="1515139" cy="158425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50FE63C-B22A-4373-993E-728A8748280D}"/>
              </a:ext>
            </a:extLst>
          </p:cNvPr>
          <p:cNvSpPr/>
          <p:nvPr/>
        </p:nvSpPr>
        <p:spPr>
          <a:xfrm>
            <a:off x="0" y="621888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36422-1287-45F4-B0E2-4026C6A37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8" y="723829"/>
            <a:ext cx="5508383" cy="4924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7085B-36DB-4114-A1D9-FD92940D5E96}"/>
              </a:ext>
            </a:extLst>
          </p:cNvPr>
          <p:cNvSpPr txBox="1"/>
          <p:nvPr/>
        </p:nvSpPr>
        <p:spPr>
          <a:xfrm>
            <a:off x="6597503" y="3280144"/>
            <a:ext cx="1515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Initial Guess:</a:t>
            </a:r>
          </a:p>
          <a:p>
            <a:r>
              <a:rPr lang="en-US" dirty="0"/>
              <a:t>a=0.9828</a:t>
            </a:r>
          </a:p>
          <a:p>
            <a:r>
              <a:rPr lang="en-US" dirty="0"/>
              <a:t>g=1.0243</a:t>
            </a:r>
          </a:p>
          <a:p>
            <a:r>
              <a:rPr lang="en-US" dirty="0"/>
              <a:t>s=1.0361</a:t>
            </a:r>
          </a:p>
          <a:p>
            <a:r>
              <a:rPr lang="en-US" dirty="0"/>
              <a:t>σ=1.8981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9C361-F237-478B-9135-81B9CEE82CDD}"/>
              </a:ext>
            </a:extLst>
          </p:cNvPr>
          <p:cNvSpPr txBox="1"/>
          <p:nvPr/>
        </p:nvSpPr>
        <p:spPr>
          <a:xfrm>
            <a:off x="6597503" y="1506917"/>
            <a:ext cx="1717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MLE:</a:t>
            </a:r>
          </a:p>
          <a:p>
            <a:r>
              <a:rPr lang="en-US" dirty="0"/>
              <a:t>a=0.9862</a:t>
            </a:r>
          </a:p>
          <a:p>
            <a:r>
              <a:rPr lang="en-US" dirty="0"/>
              <a:t>g=1.0211</a:t>
            </a:r>
          </a:p>
          <a:p>
            <a:r>
              <a:rPr lang="en-US" dirty="0"/>
              <a:t>s=0.9993</a:t>
            </a:r>
          </a:p>
          <a:p>
            <a:r>
              <a:rPr lang="en-US" dirty="0"/>
              <a:t>σ=-0.5009</a:t>
            </a:r>
          </a:p>
        </p:txBody>
      </p:sp>
    </p:spTree>
    <p:extLst>
      <p:ext uri="{BB962C8B-B14F-4D97-AF65-F5344CB8AC3E}">
        <p14:creationId xmlns:p14="http://schemas.microsoft.com/office/powerpoint/2010/main" val="190885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50FE63C-B22A-4373-993E-728A8748280D}"/>
              </a:ext>
            </a:extLst>
          </p:cNvPr>
          <p:cNvSpPr/>
          <p:nvPr/>
        </p:nvSpPr>
        <p:spPr>
          <a:xfrm>
            <a:off x="0" y="621888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4A803-F5E4-4722-841D-9768B442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85" y="584002"/>
            <a:ext cx="6852076" cy="49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2649E-6567-4A4E-90A4-F5424B130C0D}"/>
              </a:ext>
            </a:extLst>
          </p:cNvPr>
          <p:cNvSpPr/>
          <p:nvPr/>
        </p:nvSpPr>
        <p:spPr>
          <a:xfrm>
            <a:off x="5394960" y="1509823"/>
            <a:ext cx="1000524" cy="45188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stomShape 1"/>
          <p:cNvSpPr/>
          <p:nvPr/>
        </p:nvSpPr>
        <p:spPr>
          <a:xfrm>
            <a:off x="731520" y="548640"/>
            <a:ext cx="740448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Consider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Where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, g &gt; 0</a:t>
            </a:r>
            <a:r>
              <a:rPr lang="zh-CN" alt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（</a:t>
            </a:r>
            <a:r>
              <a:rPr lang="en-US" altLang="zh-C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stationary)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W1 and w2 are independent Wiener process;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GOAL: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ormula 2"/>
              <p:cNvSpPr txBox="1"/>
              <p:nvPr/>
            </p:nvSpPr>
            <p:spPr>
              <a:xfrm>
                <a:off x="1737360" y="1554480"/>
                <a:ext cx="4780398" cy="349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𝑠𝑑𝑊</m:t>
                      </m:r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2" name="Formula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0" y="1554480"/>
                <a:ext cx="4780398" cy="349920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ustomShape 3"/>
          <p:cNvSpPr/>
          <p:nvPr/>
        </p:nvSpPr>
        <p:spPr>
          <a:xfrm>
            <a:off x="3709800" y="4389120"/>
            <a:ext cx="1279440" cy="273600"/>
          </a:xfrm>
          <a:custGeom>
            <a:avLst/>
            <a:gdLst/>
            <a:ahLst/>
            <a:cxnLst/>
            <a:rect l="l" t="t" r="r" b="b"/>
            <a:pathLst>
              <a:path w="3558" h="764">
                <a:moveTo>
                  <a:pt x="0" y="190"/>
                </a:moveTo>
                <a:lnTo>
                  <a:pt x="2667" y="190"/>
                </a:lnTo>
                <a:lnTo>
                  <a:pt x="2667" y="0"/>
                </a:lnTo>
                <a:lnTo>
                  <a:pt x="3557" y="381"/>
                </a:lnTo>
                <a:lnTo>
                  <a:pt x="2667" y="763"/>
                </a:lnTo>
                <a:lnTo>
                  <a:pt x="2667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5394960" y="3840480"/>
            <a:ext cx="2376720" cy="13708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Parameter vector: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ormula 5"/>
              <p:cNvSpPr txBox="1"/>
              <p:nvPr/>
            </p:nvSpPr>
            <p:spPr>
              <a:xfrm>
                <a:off x="5820480" y="4397760"/>
                <a:ext cx="1651974" cy="331494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5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80" y="4397760"/>
                <a:ext cx="1651974" cy="331494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ormula 6"/>
              <p:cNvSpPr txBox="1"/>
              <p:nvPr/>
            </p:nvSpPr>
            <p:spPr>
              <a:xfrm>
                <a:off x="1554480" y="4408200"/>
                <a:ext cx="855720" cy="2545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7" name="CustomShape 7"/>
          <p:cNvSpPr/>
          <p:nvPr/>
        </p:nvSpPr>
        <p:spPr>
          <a:xfrm>
            <a:off x="822960" y="3840480"/>
            <a:ext cx="2376720" cy="13708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Discrete observations: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{               }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Formula 8"/>
              <p:cNvSpPr txBox="1"/>
              <p:nvPr/>
            </p:nvSpPr>
            <p:spPr>
              <a:xfrm>
                <a:off x="1430213" y="4274280"/>
                <a:ext cx="805680" cy="2545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...,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𝑡𝑁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8" name="Formula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13" y="4274280"/>
                <a:ext cx="805680" cy="254520"/>
              </a:xfrm>
              <a:prstGeom prst="rect">
                <a:avLst/>
              </a:prstGeom>
              <a:blipFill>
                <a:blip r:embed="rId4"/>
                <a:stretch>
                  <a:fillRect r="-46212" b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ustomShape 9"/>
          <p:cNvSpPr/>
          <p:nvPr/>
        </p:nvSpPr>
        <p:spPr>
          <a:xfrm>
            <a:off x="2834640" y="3931920"/>
            <a:ext cx="2833920" cy="68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Maximum Likelihood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Estimate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" name="CustomShape 10"/>
          <p:cNvSpPr/>
          <p:nvPr/>
        </p:nvSpPr>
        <p:spPr>
          <a:xfrm>
            <a:off x="0" y="62179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Formula 11"/>
              <p:cNvSpPr txBox="1"/>
              <p:nvPr/>
            </p:nvSpPr>
            <p:spPr>
              <a:xfrm>
                <a:off x="3002673" y="5035015"/>
                <a:ext cx="2693694" cy="28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6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51" name="Formula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73" y="5035015"/>
                <a:ext cx="2693694" cy="282240"/>
              </a:xfrm>
              <a:prstGeom prst="rect">
                <a:avLst/>
              </a:prstGeom>
              <a:blipFill>
                <a:blip r:embed="rId5"/>
                <a:stretch>
                  <a:fillRect b="-1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62539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CA6F6-62D1-4693-837A-0FDDBC0E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6" y="1038825"/>
            <a:ext cx="7312998" cy="4037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F9C08-8336-490F-BB07-D59720957521}"/>
              </a:ext>
            </a:extLst>
          </p:cNvPr>
          <p:cNvSpPr txBox="1"/>
          <p:nvPr/>
        </p:nvSpPr>
        <p:spPr>
          <a:xfrm rot="19522721">
            <a:off x="5613990" y="1302488"/>
            <a:ext cx="125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~N(0,∆t)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C8F4B-ED61-4EF4-84F5-BBB3B127AF3B}"/>
              </a:ext>
            </a:extLst>
          </p:cNvPr>
          <p:cNvSpPr/>
          <p:nvPr/>
        </p:nvSpPr>
        <p:spPr>
          <a:xfrm rot="19449512">
            <a:off x="6606264" y="1427053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~N(0,∆t)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0" y="62539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5FCB4-1B15-4FA2-BBFB-8FA7C1C2F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7" y="935215"/>
            <a:ext cx="7080193" cy="3683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62539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5FA56-636E-40E9-A94E-2471B731F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59" y="875006"/>
            <a:ext cx="5103597" cy="1547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49812-88D1-4376-8F53-BDD239A18E1E}"/>
              </a:ext>
            </a:extLst>
          </p:cNvPr>
          <p:cNvSpPr txBox="1"/>
          <p:nvPr/>
        </p:nvSpPr>
        <p:spPr>
          <a:xfrm>
            <a:off x="1188138" y="3238500"/>
            <a:ext cx="537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analytical solution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0D994-352D-4248-A804-D9F55F2A3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18" y="3006743"/>
            <a:ext cx="646947" cy="64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C8751-8A9D-40FC-A207-01AB07D4CFAA}"/>
              </a:ext>
            </a:extLst>
          </p:cNvPr>
          <p:cNvSpPr txBox="1"/>
          <p:nvPr/>
        </p:nvSpPr>
        <p:spPr>
          <a:xfrm>
            <a:off x="2242318" y="4132478"/>
            <a:ext cx="369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global optimization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9700AD08-3698-4E8A-A832-311CB1E534E1}"/>
              </a:ext>
            </a:extLst>
          </p:cNvPr>
          <p:cNvSpPr/>
          <p:nvPr/>
        </p:nvSpPr>
        <p:spPr>
          <a:xfrm>
            <a:off x="2859117" y="4718887"/>
            <a:ext cx="3359535" cy="805688"/>
          </a:xfrm>
          <a:prstGeom prst="flowChartProcess">
            <a:avLst/>
          </a:prstGeom>
          <a:ln w="381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CF81D12-B631-44BB-B77B-3EFD0F8851E0}"/>
              </a:ext>
            </a:extLst>
          </p:cNvPr>
          <p:cNvSpPr/>
          <p:nvPr/>
        </p:nvSpPr>
        <p:spPr>
          <a:xfrm>
            <a:off x="142895" y="2647629"/>
            <a:ext cx="3806715" cy="1537898"/>
          </a:xfrm>
          <a:prstGeom prst="flowChartProcess">
            <a:avLst/>
          </a:prstGeom>
          <a:ln w="381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55F354D-2732-4C6C-A1ED-C975BA7A52E8}"/>
              </a:ext>
            </a:extLst>
          </p:cNvPr>
          <p:cNvSpPr/>
          <p:nvPr/>
        </p:nvSpPr>
        <p:spPr>
          <a:xfrm>
            <a:off x="4709145" y="2834441"/>
            <a:ext cx="3877624" cy="1059040"/>
          </a:xfrm>
          <a:prstGeom prst="flowChartProcess">
            <a:avLst/>
          </a:prstGeom>
          <a:ln w="381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B367700-C6E6-4830-8288-867CBB4D912E}"/>
              </a:ext>
            </a:extLst>
          </p:cNvPr>
          <p:cNvSpPr/>
          <p:nvPr/>
        </p:nvSpPr>
        <p:spPr>
          <a:xfrm>
            <a:off x="4538885" y="1196879"/>
            <a:ext cx="3919226" cy="105904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4BF114F-492A-4EB6-9032-FD3626F5FB1D}"/>
              </a:ext>
            </a:extLst>
          </p:cNvPr>
          <p:cNvSpPr/>
          <p:nvPr/>
        </p:nvSpPr>
        <p:spPr>
          <a:xfrm>
            <a:off x="1266326" y="1382968"/>
            <a:ext cx="1896727" cy="71070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stomShape 1"/>
          <p:cNvSpPr/>
          <p:nvPr/>
        </p:nvSpPr>
        <p:spPr>
          <a:xfrm>
            <a:off x="0" y="62539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B62B7-DAEB-4431-B311-E752CD02B3CD}"/>
              </a:ext>
            </a:extLst>
          </p:cNvPr>
          <p:cNvSpPr txBox="1"/>
          <p:nvPr/>
        </p:nvSpPr>
        <p:spPr>
          <a:xfrm>
            <a:off x="821212" y="527595"/>
            <a:ext cx="325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Guess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D23CA-E068-4D55-B4E5-082E19FA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4" y="2748400"/>
            <a:ext cx="3542816" cy="675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D4D91-7BCC-480C-8949-0C3F4B0DE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4" y="3548847"/>
            <a:ext cx="3127463" cy="562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E9123-1CE1-41B8-A36A-5958C69D9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17" y="4814514"/>
            <a:ext cx="3143273" cy="628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2A6D41-DA3E-46ED-B585-17AC2168B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09" y="1261248"/>
            <a:ext cx="3700148" cy="930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8C9E31-3428-4CC7-B672-7DADBA800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06" y="1612167"/>
            <a:ext cx="641643" cy="26967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D56DD568-E296-4F9D-8050-F32F80C9F99F}"/>
              </a:ext>
            </a:extLst>
          </p:cNvPr>
          <p:cNvSpPr/>
          <p:nvPr/>
        </p:nvSpPr>
        <p:spPr>
          <a:xfrm>
            <a:off x="2108170" y="2238422"/>
            <a:ext cx="266447" cy="34129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094B2C3-B5FF-4E4E-BAEC-A2E8D281EC2B}"/>
              </a:ext>
            </a:extLst>
          </p:cNvPr>
          <p:cNvSpPr/>
          <p:nvPr/>
        </p:nvSpPr>
        <p:spPr>
          <a:xfrm>
            <a:off x="6394606" y="2310547"/>
            <a:ext cx="266447" cy="43785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A42750AB-78DB-4815-BBDD-01AE7D904C7D}"/>
              </a:ext>
            </a:extLst>
          </p:cNvPr>
          <p:cNvSpPr/>
          <p:nvPr/>
        </p:nvSpPr>
        <p:spPr>
          <a:xfrm>
            <a:off x="4048184" y="3061211"/>
            <a:ext cx="538951" cy="54500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4089E9-AD31-4D61-96EF-75E546F4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45" y="3026076"/>
            <a:ext cx="3542816" cy="675769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2C712106-4247-404C-987A-DFE2F635C6EF}"/>
              </a:ext>
            </a:extLst>
          </p:cNvPr>
          <p:cNvSpPr/>
          <p:nvPr/>
        </p:nvSpPr>
        <p:spPr>
          <a:xfrm>
            <a:off x="4246696" y="4199628"/>
            <a:ext cx="266447" cy="4378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62539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E67EDC36-4155-4D28-8929-7CA43EFA2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561" y="520330"/>
            <a:ext cx="5905500" cy="4819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6C650C-F780-4FD5-98F1-FAD96B830385}"/>
              </a:ext>
            </a:extLst>
          </p:cNvPr>
          <p:cNvSpPr/>
          <p:nvPr/>
        </p:nvSpPr>
        <p:spPr>
          <a:xfrm>
            <a:off x="6560288" y="1506917"/>
            <a:ext cx="1552354" cy="15605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B8DA5-23A4-4C7A-82DE-C8763B5F6103}"/>
              </a:ext>
            </a:extLst>
          </p:cNvPr>
          <p:cNvSpPr/>
          <p:nvPr/>
        </p:nvSpPr>
        <p:spPr>
          <a:xfrm>
            <a:off x="6597503" y="3338623"/>
            <a:ext cx="1515139" cy="158425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6CCA0-B17E-4FFD-9875-685AF80BFFAA}"/>
              </a:ext>
            </a:extLst>
          </p:cNvPr>
          <p:cNvSpPr txBox="1"/>
          <p:nvPr/>
        </p:nvSpPr>
        <p:spPr>
          <a:xfrm>
            <a:off x="6597503" y="3280144"/>
            <a:ext cx="1515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Initial Guess:</a:t>
            </a:r>
          </a:p>
          <a:p>
            <a:r>
              <a:rPr lang="en-US" dirty="0"/>
              <a:t>a=1.0038</a:t>
            </a:r>
          </a:p>
          <a:p>
            <a:r>
              <a:rPr lang="en-US" dirty="0"/>
              <a:t>g=1.0255</a:t>
            </a:r>
          </a:p>
          <a:p>
            <a:r>
              <a:rPr lang="en-US" dirty="0"/>
              <a:t>s=1.1503</a:t>
            </a:r>
          </a:p>
          <a:p>
            <a:r>
              <a:rPr lang="en-US" dirty="0"/>
              <a:t>σ=2.0377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7908B-9D60-44D5-A148-58CCB7E1921E}"/>
              </a:ext>
            </a:extLst>
          </p:cNvPr>
          <p:cNvSpPr txBox="1"/>
          <p:nvPr/>
        </p:nvSpPr>
        <p:spPr>
          <a:xfrm>
            <a:off x="6597503" y="1506917"/>
            <a:ext cx="1717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MLE:</a:t>
            </a:r>
          </a:p>
          <a:p>
            <a:r>
              <a:rPr lang="en-US" dirty="0"/>
              <a:t>a=0.9890</a:t>
            </a:r>
          </a:p>
          <a:p>
            <a:r>
              <a:rPr lang="en-US" dirty="0"/>
              <a:t>g=1.0414</a:t>
            </a:r>
          </a:p>
          <a:p>
            <a:r>
              <a:rPr lang="en-US" dirty="0"/>
              <a:t>s=1.0034</a:t>
            </a:r>
          </a:p>
          <a:p>
            <a:r>
              <a:rPr lang="en-US" dirty="0"/>
              <a:t>σ=0.9962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E372543-11E2-44BC-90F8-00F70704514A}"/>
              </a:ext>
            </a:extLst>
          </p:cNvPr>
          <p:cNvSpPr/>
          <p:nvPr/>
        </p:nvSpPr>
        <p:spPr>
          <a:xfrm>
            <a:off x="680" y="621852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1CF28-E976-44EB-8247-518CC4D3D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0" y="1471607"/>
            <a:ext cx="7689874" cy="35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50FE63C-B22A-4373-993E-728A8748280D}"/>
              </a:ext>
            </a:extLst>
          </p:cNvPr>
          <p:cNvSpPr/>
          <p:nvPr/>
        </p:nvSpPr>
        <p:spPr>
          <a:xfrm>
            <a:off x="0" y="6218880"/>
            <a:ext cx="8635320" cy="258480"/>
          </a:xfrm>
          <a:prstGeom prst="rect">
            <a:avLst/>
          </a:prstGeom>
          <a:solidFill>
            <a:srgbClr val="F79448"/>
          </a:solidFill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BB1-1B38-4FBE-956C-54602E61C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3" y="894506"/>
            <a:ext cx="5954011" cy="5245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87B9B2-24C1-4000-8BDF-F411211A1330}"/>
              </a:ext>
            </a:extLst>
          </p:cNvPr>
          <p:cNvSpPr/>
          <p:nvPr/>
        </p:nvSpPr>
        <p:spPr>
          <a:xfrm>
            <a:off x="6560288" y="1506917"/>
            <a:ext cx="1552354" cy="15605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E3563-CEED-4961-941A-A09619DC0D17}"/>
              </a:ext>
            </a:extLst>
          </p:cNvPr>
          <p:cNvSpPr/>
          <p:nvPr/>
        </p:nvSpPr>
        <p:spPr>
          <a:xfrm>
            <a:off x="6597503" y="3338623"/>
            <a:ext cx="1515139" cy="158425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529AA-E671-4BDB-872E-642291D6EEE8}"/>
              </a:ext>
            </a:extLst>
          </p:cNvPr>
          <p:cNvSpPr txBox="1"/>
          <p:nvPr/>
        </p:nvSpPr>
        <p:spPr>
          <a:xfrm>
            <a:off x="6597503" y="3280144"/>
            <a:ext cx="1515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Initial Guess:</a:t>
            </a:r>
          </a:p>
          <a:p>
            <a:r>
              <a:rPr lang="en-US" dirty="0"/>
              <a:t>a=0.9630</a:t>
            </a:r>
          </a:p>
          <a:p>
            <a:r>
              <a:rPr lang="en-US" dirty="0"/>
              <a:t>g=1.0886</a:t>
            </a:r>
          </a:p>
          <a:p>
            <a:r>
              <a:rPr lang="en-US" dirty="0"/>
              <a:t>s=1.5880</a:t>
            </a:r>
          </a:p>
          <a:p>
            <a:r>
              <a:rPr lang="en-US" dirty="0"/>
              <a:t>σ=2.5910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8DA33-5504-41E8-BE4E-F369DC69057A}"/>
              </a:ext>
            </a:extLst>
          </p:cNvPr>
          <p:cNvSpPr txBox="1"/>
          <p:nvPr/>
        </p:nvSpPr>
        <p:spPr>
          <a:xfrm>
            <a:off x="6597503" y="1506917"/>
            <a:ext cx="1717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MLE:</a:t>
            </a:r>
          </a:p>
          <a:p>
            <a:r>
              <a:rPr lang="en-US" dirty="0"/>
              <a:t>a=0.9767</a:t>
            </a:r>
          </a:p>
          <a:p>
            <a:r>
              <a:rPr lang="en-US" dirty="0"/>
              <a:t>g=0.9944</a:t>
            </a:r>
          </a:p>
          <a:p>
            <a:r>
              <a:rPr lang="en-US" dirty="0"/>
              <a:t>s=1.004</a:t>
            </a:r>
          </a:p>
          <a:p>
            <a:r>
              <a:rPr lang="en-US" dirty="0"/>
              <a:t>σ=2.0167</a:t>
            </a:r>
          </a:p>
        </p:txBody>
      </p:sp>
    </p:spTree>
    <p:extLst>
      <p:ext uri="{BB962C8B-B14F-4D97-AF65-F5344CB8AC3E}">
        <p14:creationId xmlns:p14="http://schemas.microsoft.com/office/powerpoint/2010/main" val="128099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</TotalTime>
  <Words>201</Words>
  <Application>Microsoft Office PowerPoint</Application>
  <PresentationFormat>Custom</PresentationFormat>
  <Paragraphs>67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DejaVu Sans</vt:lpstr>
      <vt:lpstr>Lato Light</vt:lpstr>
      <vt:lpstr>Arial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xiaoqian chen</dc:creator>
  <dc:description/>
  <cp:lastModifiedBy>CHEN, XIAOQIAN</cp:lastModifiedBy>
  <cp:revision>38</cp:revision>
  <dcterms:created xsi:type="dcterms:W3CDTF">2018-11-05T17:03:04Z</dcterms:created>
  <dcterms:modified xsi:type="dcterms:W3CDTF">2018-11-13T18:45:54Z</dcterms:modified>
  <dc:language>en-US</dc:language>
</cp:coreProperties>
</file>